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9"/>
  </p:notesMasterIdLst>
  <p:sldIdLst>
    <p:sldId id="256" r:id="rId2"/>
    <p:sldId id="258" r:id="rId3"/>
    <p:sldId id="257" r:id="rId4"/>
    <p:sldId id="259" r:id="rId5"/>
    <p:sldId id="295" r:id="rId6"/>
    <p:sldId id="261" r:id="rId7"/>
    <p:sldId id="262" r:id="rId8"/>
    <p:sldId id="263" r:id="rId9"/>
    <p:sldId id="298" r:id="rId10"/>
    <p:sldId id="299" r:id="rId11"/>
    <p:sldId id="265" r:id="rId12"/>
    <p:sldId id="267" r:id="rId13"/>
    <p:sldId id="296" r:id="rId14"/>
    <p:sldId id="268" r:id="rId15"/>
    <p:sldId id="269" r:id="rId16"/>
    <p:sldId id="270" r:id="rId17"/>
    <p:sldId id="271" r:id="rId18"/>
    <p:sldId id="272" r:id="rId19"/>
    <p:sldId id="297" r:id="rId20"/>
    <p:sldId id="275" r:id="rId21"/>
    <p:sldId id="276" r:id="rId22"/>
    <p:sldId id="294" r:id="rId23"/>
    <p:sldId id="279"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Economica" panose="02000506040000020004" pitchFamily="2" charset="77"/>
      <p:regular r:id="rId40"/>
      <p:bold r:id="rId41"/>
      <p:italic r:id="rId42"/>
      <p:boldItalic r:id="rId43"/>
    </p:embeddedFont>
    <p:embeddedFont>
      <p:font typeface="Garamond" panose="02020404030301010803" pitchFamily="18" charset="0"/>
      <p:regular r:id="rId44"/>
      <p:bold r:id="rId45"/>
      <p:italic r:id="rId46"/>
      <p:boldItalic r:id="rId47"/>
    </p:embeddedFont>
    <p:embeddedFont>
      <p:font typeface="Quicksand" pitchFamily="2" charset="77"/>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3889BFCA-01E7-2130-1EAD-C31B8220E7A6}"/>
            </a:ext>
          </a:extLst>
        </p:cNvPr>
        <p:cNvGrpSpPr/>
        <p:nvPr/>
      </p:nvGrpSpPr>
      <p:grpSpPr>
        <a:xfrm>
          <a:off x="0" y="0"/>
          <a:ext cx="0" cy="0"/>
          <a:chOff x="0" y="0"/>
          <a:chExt cx="0" cy="0"/>
        </a:xfrm>
      </p:grpSpPr>
      <p:sp>
        <p:nvSpPr>
          <p:cNvPr id="248" name="Google Shape;248;p20:notes">
            <a:extLst>
              <a:ext uri="{FF2B5EF4-FFF2-40B4-BE49-F238E27FC236}">
                <a16:creationId xmlns:a16="http://schemas.microsoft.com/office/drawing/2014/main" id="{225CA7C0-11D6-5962-8055-42FF742621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a:extLst>
              <a:ext uri="{FF2B5EF4-FFF2-40B4-BE49-F238E27FC236}">
                <a16:creationId xmlns:a16="http://schemas.microsoft.com/office/drawing/2014/main" id="{4BDE3D5D-DE17-6336-9503-997CD594B5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990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633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gif"/><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hyperlink" Target="https://colab.research.google.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7" name="Picture 6">
            <a:extLst>
              <a:ext uri="{FF2B5EF4-FFF2-40B4-BE49-F238E27FC236}">
                <a16:creationId xmlns:a16="http://schemas.microsoft.com/office/drawing/2014/main" id="{AC172CE9-17EB-7481-418F-AAF421D101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402" y="2509447"/>
            <a:ext cx="11037196" cy="3926979"/>
          </a:xfrm>
          <a:prstGeom prst="rect">
            <a:avLst/>
          </a:prstGeom>
        </p:spPr>
      </p:pic>
      <p:pic>
        <p:nvPicPr>
          <p:cNvPr id="8" name="Picture 7">
            <a:extLst>
              <a:ext uri="{FF2B5EF4-FFF2-40B4-BE49-F238E27FC236}">
                <a16:creationId xmlns:a16="http://schemas.microsoft.com/office/drawing/2014/main" id="{E3DB44CD-8D71-05A1-86D7-75816B921A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9798" y="1377376"/>
            <a:ext cx="7772400" cy="12389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184" name="Google Shape;184;p10"/>
          <p:cNvPicPr preferRelativeResize="0"/>
          <p:nvPr/>
        </p:nvPicPr>
        <p:blipFill rotWithShape="1">
          <a:blip r:embed="rId3">
            <a:alphaModFix/>
          </a:blip>
          <a:srcRect/>
          <a:stretch/>
        </p:blipFill>
        <p:spPr>
          <a:xfrm>
            <a:off x="1237886" y="1453019"/>
            <a:ext cx="9716227" cy="469815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p:nvPr/>
        </p:nvSpPr>
        <p:spPr>
          <a:xfrm>
            <a:off x="1187977" y="2359358"/>
            <a:ext cx="9816045" cy="3662501"/>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LECTURES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We will meet twice weekly for ~2.5 hours each session. I will incorporate a 20-minute break in the middle of each session. The first half of each session will focus on lecture / concepts / explanation.</a:t>
            </a:r>
            <a:endParaRPr dirty="0"/>
          </a:p>
          <a:p>
            <a:pPr marL="0" marR="0" lvl="0" indent="0" algn="l" rtl="0">
              <a:spcBef>
                <a:spcPts val="0"/>
              </a:spcBef>
              <a:spcAft>
                <a:spcPts val="0"/>
              </a:spcAft>
              <a:buNone/>
            </a:pPr>
            <a:endParaRPr sz="2400" dirty="0">
              <a:solidFill>
                <a:schemeClr val="dk1"/>
              </a:solidFill>
              <a:latin typeface="Economica"/>
              <a:ea typeface="Economica"/>
              <a:cs typeface="Economica"/>
              <a:sym typeface="Economica"/>
            </a:endParaRPr>
          </a:p>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HANDS-ON </a:t>
            </a:r>
            <a:r>
              <a:rPr lang="en-US" sz="2400" b="1" dirty="0">
                <a:solidFill>
                  <a:schemeClr val="dk1"/>
                </a:solidFill>
                <a:latin typeface="Quicksand"/>
                <a:ea typeface="Quicksand"/>
                <a:cs typeface="Quicksand"/>
                <a:sym typeface="Quicksand"/>
              </a:rPr>
              <a:t>EXAMPLES</a:t>
            </a:r>
            <a:endParaRPr sz="2400" b="0" i="0" u="none" strike="noStrike" cap="none" dirty="0">
              <a:solidFill>
                <a:schemeClr val="dk1"/>
              </a:solidFill>
              <a:latin typeface="Economica"/>
              <a:ea typeface="Economica"/>
              <a:cs typeface="Economica"/>
              <a:sym typeface="Economica"/>
            </a:endParaRPr>
          </a:p>
          <a:p>
            <a:pPr marL="11113" marR="0" lvl="1" indent="0" algn="l" rtl="0">
              <a:spcBef>
                <a:spcPts val="0"/>
              </a:spcBef>
              <a:spcAft>
                <a:spcPts val="0"/>
              </a:spcAft>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The second half of each session will be focused on walking through hands-on examples and demonstrations in Python notebooks. I will provide </a:t>
            </a:r>
            <a:r>
              <a:rPr lang="en-US" sz="1600" b="0" i="0" u="none" strike="noStrike" cap="none" dirty="0" err="1">
                <a:solidFill>
                  <a:schemeClr val="dk1"/>
                </a:solidFill>
                <a:latin typeface="Quicksand"/>
                <a:ea typeface="Quicksand"/>
                <a:cs typeface="Quicksand"/>
                <a:sym typeface="Quicksand"/>
              </a:rPr>
              <a:t>Jupyter</a:t>
            </a:r>
            <a:r>
              <a:rPr lang="en-US" sz="1600" b="0" i="0" u="none" strike="noStrike" cap="none" dirty="0">
                <a:solidFill>
                  <a:schemeClr val="dk1"/>
                </a:solidFill>
                <a:latin typeface="Quicksand"/>
                <a:ea typeface="Quicksand"/>
                <a:cs typeface="Quicksand"/>
                <a:sym typeface="Quicksand"/>
              </a:rPr>
              <a:t> Notebooks and data-sets (typically via GitHub), which we will walk through together. </a:t>
            </a:r>
            <a:endParaRPr dirty="0"/>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You are encouraged to ask questions as we progress.</a:t>
            </a:r>
            <a:endParaRPr dirty="0"/>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Note that the quizzes, individual assignment, and exam will be based on the </a:t>
            </a:r>
            <a:r>
              <a:rPr lang="en-US" sz="1600" dirty="0">
                <a:solidFill>
                  <a:schemeClr val="dk1"/>
                </a:solidFill>
                <a:latin typeface="Quicksand"/>
                <a:ea typeface="Quicksand"/>
                <a:cs typeface="Quicksand"/>
                <a:sym typeface="Quicksand"/>
              </a:rPr>
              <a:t>in-class </a:t>
            </a:r>
            <a:r>
              <a:rPr lang="en-US" sz="1600" b="0" i="0" u="none" strike="noStrike" cap="none" dirty="0">
                <a:solidFill>
                  <a:schemeClr val="dk1"/>
                </a:solidFill>
                <a:latin typeface="Quicksand"/>
                <a:ea typeface="Quicksand"/>
                <a:cs typeface="Quicksand"/>
                <a:sym typeface="Quicksand"/>
              </a:rPr>
              <a:t>material. I will not test you on things that were not discussed in class.</a:t>
            </a:r>
          </a:p>
        </p:txBody>
      </p:sp>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a:t>
              </a:r>
              <a:endParaRPr dirty="0"/>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sp>
        <p:nvSpPr>
          <p:cNvPr id="196" name="Google Shape;196;p12">
            <a:extLst>
              <a:ext uri="{FF2B5EF4-FFF2-40B4-BE49-F238E27FC236}">
                <a16:creationId xmlns:a16="http://schemas.microsoft.com/office/drawing/2014/main" id="{1667AD02-8CF3-BC94-F439-FC1FE0674D7E}"/>
              </a:ext>
            </a:extLst>
          </p:cNvPr>
          <p:cNvSpPr txBox="1"/>
          <p:nvPr/>
        </p:nvSpPr>
        <p:spPr>
          <a:xfrm>
            <a:off x="836108" y="2418735"/>
            <a:ext cx="10849211" cy="3908722"/>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dirty="0">
                <a:solidFill>
                  <a:schemeClr val="dk1"/>
                </a:solidFill>
                <a:latin typeface="Quicksand"/>
                <a:ea typeface="Economica"/>
                <a:cs typeface="Economica"/>
                <a:sym typeface="Quicksand"/>
              </a:rPr>
              <a:t>USE IT TO HELP YOU LEARN AND PERFORM BASIC TASKS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 expect you to use these tools. However, the way you use them matters. Some valid use cases include …</a:t>
            </a:r>
          </a:p>
          <a:p>
            <a:pPr marL="11113" lvl="3">
              <a:buClr>
                <a:schemeClr val="dk1"/>
              </a:buClr>
              <a:buSzPts val="1600"/>
            </a:pPr>
            <a:endParaRPr lang="en-US" sz="1600" dirty="0">
              <a:solidFill>
                <a:schemeClr val="dk1"/>
              </a:solidFill>
              <a:latin typeface="Quicksand"/>
              <a:sym typeface="Quicksand"/>
            </a:endParaRPr>
          </a:p>
          <a:p>
            <a:pPr marL="296863" lvl="3" indent="-285750">
              <a:buClr>
                <a:schemeClr val="dk1"/>
              </a:buClr>
              <a:buSzPts val="1600"/>
              <a:buFont typeface="Arial" panose="020B0604020202020204" pitchFamily="34" charset="0"/>
              <a:buChar char="•"/>
            </a:pPr>
            <a:r>
              <a:rPr lang="en-US" sz="1600" dirty="0">
                <a:solidFill>
                  <a:schemeClr val="dk1"/>
                </a:solidFill>
                <a:latin typeface="Quicksand"/>
                <a:sym typeface="Quicksand"/>
              </a:rPr>
              <a:t>Implementing data munging tasks that you might already understand based on past coursework, e.g., pre-processing text.</a:t>
            </a:r>
          </a:p>
          <a:p>
            <a:pPr marL="296863" lvl="3" indent="-285750">
              <a:buClr>
                <a:schemeClr val="dk1"/>
              </a:buClr>
              <a:buSzPts val="1600"/>
              <a:buFont typeface="Arial" panose="020B0604020202020204" pitchFamily="34" charset="0"/>
              <a:buChar char="•"/>
            </a:pPr>
            <a:r>
              <a:rPr lang="en-US" sz="1600" dirty="0">
                <a:solidFill>
                  <a:schemeClr val="dk1"/>
                </a:solidFill>
                <a:latin typeface="Quicksand"/>
                <a:sym typeface="Quicksand"/>
              </a:rPr>
              <a:t>Automatic generation of code comments or documentation.</a:t>
            </a:r>
            <a:endParaRPr lang="en-US" sz="2400" dirty="0">
              <a:solidFill>
                <a:schemeClr val="dk1"/>
              </a:solidFill>
              <a:latin typeface="Economica"/>
              <a:sym typeface="Economica"/>
            </a:endParaRPr>
          </a:p>
          <a:p>
            <a:pPr marL="182563" lvl="3" indent="-171450">
              <a:buClr>
                <a:schemeClr val="dk1"/>
              </a:buClr>
              <a:buSzPts val="1600"/>
              <a:buFont typeface="Arial"/>
              <a:buChar char="•"/>
            </a:pPr>
            <a:endParaRPr lang="en-US" sz="2400" dirty="0">
              <a:solidFill>
                <a:schemeClr val="dk1"/>
              </a:solidFill>
              <a:latin typeface="Economica"/>
              <a:sym typeface="Economica"/>
            </a:endParaRPr>
          </a:p>
          <a:p>
            <a:pPr marL="11113" lvl="3">
              <a:buClr>
                <a:schemeClr val="dk1"/>
              </a:buClr>
              <a:buSzPts val="1600"/>
            </a:pPr>
            <a:r>
              <a:rPr lang="en-US" sz="2400" b="1" dirty="0">
                <a:solidFill>
                  <a:schemeClr val="dk1"/>
                </a:solidFill>
                <a:latin typeface="Quicksand"/>
                <a:ea typeface="Economica"/>
                <a:cs typeface="Economica"/>
                <a:sym typeface="Quicksand"/>
              </a:rPr>
              <a:t>NOT TO GENERATE SOLUTIONS FROM SCRATCH</a:t>
            </a:r>
            <a:endParaRPr lang="en-US" sz="3200" b="0" i="0" u="none" strike="noStrike" cap="none" dirty="0">
              <a:solidFill>
                <a:schemeClr val="dk1"/>
              </a:solidFill>
              <a:latin typeface="Economica"/>
              <a:ea typeface="Economica"/>
              <a:cs typeface="Economica"/>
              <a:sym typeface="Economica"/>
            </a:endParaRPr>
          </a:p>
          <a:p>
            <a:pPr marL="11113" lvl="3">
              <a:buClr>
                <a:schemeClr val="dk1"/>
              </a:buClr>
              <a:buSzPts val="1600"/>
            </a:pPr>
            <a:endParaRPr lang="en-US" sz="1600" dirty="0">
              <a:solidFill>
                <a:schemeClr val="dk1"/>
              </a:solidFill>
              <a:latin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If you use these tools as a shortcut to avoid understanding the course material, you will not do well in this class. If we encounter functions and practices that were not taught in the course (e.g., </a:t>
            </a:r>
            <a:r>
              <a:rPr lang="en-US" sz="1600" dirty="0" err="1">
                <a:solidFill>
                  <a:schemeClr val="dk1"/>
                </a:solidFill>
                <a:latin typeface="Quicksand"/>
                <a:sym typeface="Quicksand"/>
              </a:rPr>
              <a:t>PyTorch</a:t>
            </a:r>
            <a:r>
              <a:rPr lang="en-US" sz="1600" dirty="0">
                <a:solidFill>
                  <a:schemeClr val="dk1"/>
                </a:solidFill>
                <a:latin typeface="Quicksand"/>
                <a:sym typeface="Quicksand"/>
              </a:rPr>
              <a:t> code), you will be asked to explain your code to us orally. If you are unable to explain what the code is doing, points </a:t>
            </a:r>
            <a:r>
              <a:rPr lang="en-US" sz="1600" i="1" dirty="0">
                <a:solidFill>
                  <a:schemeClr val="dk1"/>
                </a:solidFill>
                <a:latin typeface="Quicksand"/>
                <a:sym typeface="Quicksand"/>
              </a:rPr>
              <a:t>will</a:t>
            </a:r>
            <a:r>
              <a:rPr lang="en-US" sz="1600" dirty="0">
                <a:solidFill>
                  <a:schemeClr val="dk1"/>
                </a:solidFill>
                <a:latin typeface="Quicksand"/>
                <a:sym typeface="Quicksand"/>
              </a:rPr>
              <a:t> be deducted from your grade. </a:t>
            </a:r>
          </a:p>
        </p:txBody>
      </p:sp>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2459" y="109821"/>
            <a:ext cx="2198254" cy="2198254"/>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6260713" y="747303"/>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Support</a:t>
            </a:r>
            <a:endParaRPr dirty="0"/>
          </a:p>
        </p:txBody>
      </p:sp>
    </p:spTree>
    <p:extLst>
      <p:ext uri="{BB962C8B-B14F-4D97-AF65-F5344CB8AC3E}">
        <p14:creationId xmlns:p14="http://schemas.microsoft.com/office/powerpoint/2010/main" val="368228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Any Questions?</a:t>
            </a:r>
            <a:endParaRPr/>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 name="TextBox 1">
            <a:extLst>
              <a:ext uri="{FF2B5EF4-FFF2-40B4-BE49-F238E27FC236}">
                <a16:creationId xmlns:a16="http://schemas.microsoft.com/office/drawing/2014/main" id="{6584A8B1-D46C-6518-584F-B3FA8C5284EE}"/>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 Then It Shuffled Along for Decades…</a:t>
            </a:r>
            <a:endParaRPr dirty="0"/>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419FFECD-A8F1-D2E6-9DA6-49414837235F}"/>
            </a:ext>
          </a:extLst>
        </p:cNvPr>
        <p:cNvGrpSpPr/>
        <p:nvPr/>
      </p:nvGrpSpPr>
      <p:grpSpPr>
        <a:xfrm>
          <a:off x="0" y="0"/>
          <a:ext cx="0" cy="0"/>
          <a:chOff x="0" y="0"/>
          <a:chExt cx="0" cy="0"/>
        </a:xfrm>
      </p:grpSpPr>
      <p:sp>
        <p:nvSpPr>
          <p:cNvPr id="251" name="Google Shape;251;p20">
            <a:extLst>
              <a:ext uri="{FF2B5EF4-FFF2-40B4-BE49-F238E27FC236}">
                <a16:creationId xmlns:a16="http://schemas.microsoft.com/office/drawing/2014/main" id="{CFA42B5C-7CD2-1E1B-0E91-77B42697161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5" name="Picture 4">
            <a:extLst>
              <a:ext uri="{FF2B5EF4-FFF2-40B4-BE49-F238E27FC236}">
                <a16:creationId xmlns:a16="http://schemas.microsoft.com/office/drawing/2014/main" id="{4613A89B-D0D5-0B36-7315-5FF3F1D6D57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5531" y="0"/>
            <a:ext cx="12036469" cy="6858000"/>
          </a:xfrm>
          <a:prstGeom prst="rect">
            <a:avLst/>
          </a:prstGeom>
        </p:spPr>
      </p:pic>
    </p:spTree>
    <p:extLst>
      <p:ext uri="{BB962C8B-B14F-4D97-AF65-F5344CB8AC3E}">
        <p14:creationId xmlns:p14="http://schemas.microsoft.com/office/powerpoint/2010/main" val="2944611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1" name="Google Shape;111;p3"/>
          <p:cNvSpPr txBox="1"/>
          <p:nvPr/>
        </p:nvSpPr>
        <p:spPr>
          <a:xfrm>
            <a:off x="3779208" y="555403"/>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About Me</a:t>
            </a:r>
            <a:endParaRPr dirty="0"/>
          </a:p>
        </p:txBody>
      </p:sp>
      <p:pic>
        <p:nvPicPr>
          <p:cNvPr id="113" name="Google Shape;113;p3"/>
          <p:cNvPicPr preferRelativeResize="0"/>
          <p:nvPr/>
        </p:nvPicPr>
        <p:blipFill rotWithShape="1">
          <a:blip r:embed="rId3">
            <a:alphaModFix/>
          </a:blip>
          <a:srcRect/>
          <a:stretch/>
        </p:blipFill>
        <p:spPr>
          <a:xfrm>
            <a:off x="8201863" y="5154809"/>
            <a:ext cx="1914157" cy="703285"/>
          </a:xfrm>
          <a:prstGeom prst="rect">
            <a:avLst/>
          </a:prstGeom>
          <a:noFill/>
          <a:ln>
            <a:noFill/>
          </a:ln>
        </p:spPr>
      </p:pic>
      <p:pic>
        <p:nvPicPr>
          <p:cNvPr id="114" name="Google Shape;114;p3"/>
          <p:cNvPicPr preferRelativeResize="0"/>
          <p:nvPr/>
        </p:nvPicPr>
        <p:blipFill rotWithShape="1">
          <a:blip r:embed="rId4">
            <a:alphaModFix/>
          </a:blip>
          <a:srcRect/>
          <a:stretch/>
        </p:blipFill>
        <p:spPr>
          <a:xfrm>
            <a:off x="6914670" y="4179449"/>
            <a:ext cx="1259262" cy="1259262"/>
          </a:xfrm>
          <a:prstGeom prst="rect">
            <a:avLst/>
          </a:prstGeom>
          <a:noFill/>
          <a:ln>
            <a:noFill/>
          </a:ln>
        </p:spPr>
      </p:pic>
      <p:pic>
        <p:nvPicPr>
          <p:cNvPr id="115" name="Google Shape;115;p3" descr="Design at Meta - Home | Facebook"/>
          <p:cNvPicPr preferRelativeResize="0"/>
          <p:nvPr/>
        </p:nvPicPr>
        <p:blipFill rotWithShape="1">
          <a:blip r:embed="rId5">
            <a:alphaModFix/>
          </a:blip>
          <a:srcRect/>
          <a:stretch/>
        </p:blipFill>
        <p:spPr>
          <a:xfrm>
            <a:off x="7973977" y="3590948"/>
            <a:ext cx="1734468" cy="1734468"/>
          </a:xfrm>
          <a:prstGeom prst="rect">
            <a:avLst/>
          </a:prstGeom>
          <a:noFill/>
          <a:ln>
            <a:noFill/>
          </a:ln>
        </p:spPr>
      </p:pic>
      <p:pic>
        <p:nvPicPr>
          <p:cNvPr id="116" name="Google Shape;116;p3" descr="3M - Wikipedia, la enciclopedia libre"/>
          <p:cNvPicPr preferRelativeResize="0"/>
          <p:nvPr/>
        </p:nvPicPr>
        <p:blipFill rotWithShape="1">
          <a:blip r:embed="rId6">
            <a:alphaModFix/>
          </a:blip>
          <a:srcRect/>
          <a:stretch/>
        </p:blipFill>
        <p:spPr>
          <a:xfrm>
            <a:off x="9632578" y="4090538"/>
            <a:ext cx="1335286" cy="703285"/>
          </a:xfrm>
          <a:prstGeom prst="rect">
            <a:avLst/>
          </a:prstGeom>
          <a:noFill/>
          <a:ln>
            <a:noFill/>
          </a:ln>
        </p:spPr>
      </p:pic>
      <p:pic>
        <p:nvPicPr>
          <p:cNvPr id="117" name="Google Shape;117;p3" descr="National Science Foundation - Wikipedia"/>
          <p:cNvPicPr preferRelativeResize="0"/>
          <p:nvPr/>
        </p:nvPicPr>
        <p:blipFill rotWithShape="1">
          <a:blip r:embed="rId7">
            <a:alphaModFix/>
          </a:blip>
          <a:srcRect/>
          <a:stretch/>
        </p:blipFill>
        <p:spPr>
          <a:xfrm>
            <a:off x="7009687" y="2678276"/>
            <a:ext cx="1405070" cy="1412262"/>
          </a:xfrm>
          <a:prstGeom prst="rect">
            <a:avLst/>
          </a:prstGeom>
          <a:noFill/>
          <a:ln>
            <a:noFill/>
          </a:ln>
        </p:spPr>
      </p:pic>
      <p:pic>
        <p:nvPicPr>
          <p:cNvPr id="118" name="Google Shape;118;p3" descr="Österreichische Forschungsförderungsgesellschaft (FFG) – IraSME"/>
          <p:cNvPicPr preferRelativeResize="0"/>
          <p:nvPr/>
        </p:nvPicPr>
        <p:blipFill rotWithShape="1">
          <a:blip r:embed="rId8">
            <a:alphaModFix/>
          </a:blip>
          <a:srcRect/>
          <a:stretch/>
        </p:blipFill>
        <p:spPr>
          <a:xfrm>
            <a:off x="8674366" y="2748155"/>
            <a:ext cx="2233899" cy="1271133"/>
          </a:xfrm>
          <a:prstGeom prst="rect">
            <a:avLst/>
          </a:prstGeom>
          <a:noFill/>
          <a:ln>
            <a:noFill/>
          </a:ln>
        </p:spPr>
      </p:pic>
      <p:pic>
        <p:nvPicPr>
          <p:cNvPr id="119" name="Google Shape;119;p3" descr="Logo Image"/>
          <p:cNvPicPr preferRelativeResize="0"/>
          <p:nvPr/>
        </p:nvPicPr>
        <p:blipFill rotWithShape="1">
          <a:blip r:embed="rId9">
            <a:alphaModFix/>
          </a:blip>
          <a:srcRect/>
          <a:stretch/>
        </p:blipFill>
        <p:spPr>
          <a:xfrm>
            <a:off x="8289125" y="2136611"/>
            <a:ext cx="1905000" cy="635000"/>
          </a:xfrm>
          <a:prstGeom prst="rect">
            <a:avLst/>
          </a:prstGeom>
          <a:noFill/>
          <a:ln>
            <a:noFill/>
          </a:ln>
        </p:spPr>
      </p:pic>
      <p:pic>
        <p:nvPicPr>
          <p:cNvPr id="120" name="Google Shape;120;p3" descr="Accenture | Save the Children"/>
          <p:cNvPicPr preferRelativeResize="0"/>
          <p:nvPr/>
        </p:nvPicPr>
        <p:blipFill rotWithShape="1">
          <a:blip r:embed="rId10">
            <a:alphaModFix/>
          </a:blip>
          <a:srcRect/>
          <a:stretch/>
        </p:blipFill>
        <p:spPr>
          <a:xfrm>
            <a:off x="550321" y="3968370"/>
            <a:ext cx="3005347" cy="150267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11">
            <a:alphaModFix/>
          </a:blip>
          <a:srcRect/>
          <a:stretch/>
        </p:blipFill>
        <p:spPr>
          <a:xfrm>
            <a:off x="2535139" y="4953347"/>
            <a:ext cx="2645099" cy="1510286"/>
          </a:xfrm>
          <a:prstGeom prst="rect">
            <a:avLst/>
          </a:prstGeom>
          <a:noFill/>
          <a:ln>
            <a:noFill/>
          </a:ln>
          <a:effectLst>
            <a:outerShdw blurRad="292100" dist="139700" dir="2700000" algn="tl" rotWithShape="0">
              <a:srgbClr val="333333">
                <a:alpha val="64705"/>
              </a:srgbClr>
            </a:outerShdw>
          </a:effectLst>
        </p:spPr>
      </p:pic>
      <p:pic>
        <p:nvPicPr>
          <p:cNvPr id="2" name="Picture 1">
            <a:extLst>
              <a:ext uri="{FF2B5EF4-FFF2-40B4-BE49-F238E27FC236}">
                <a16:creationId xmlns:a16="http://schemas.microsoft.com/office/drawing/2014/main" id="{E9C22418-EDD7-1D25-16B3-220830B9C43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5290" y="394367"/>
            <a:ext cx="3465128" cy="324322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6" name="Picture 5">
            <a:extLst>
              <a:ext uri="{FF2B5EF4-FFF2-40B4-BE49-F238E27FC236}">
                <a16:creationId xmlns:a16="http://schemas.microsoft.com/office/drawing/2014/main" id="{A81F47DC-06F0-C7F5-1678-F3C10C83681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B4FCE-E894-146B-C5B5-72F6CE97B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9" name="06-HOME-hero_nyz3a8.mp4">
            <a:hlinkClick r:id="" action="ppaction://media"/>
            <a:extLst>
              <a:ext uri="{FF2B5EF4-FFF2-40B4-BE49-F238E27FC236}">
                <a16:creationId xmlns:a16="http://schemas.microsoft.com/office/drawing/2014/main" id="{338E8D9C-8E4E-69B3-1ADF-0F0099FC87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56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5464" y="3650602"/>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cstate="screen">
            <a:alphaModFix/>
            <a:extLst>
              <a:ext uri="{28A0092B-C50C-407E-A947-70E740481C1C}">
                <a14:useLocalDpi xmlns:a14="http://schemas.microsoft.com/office/drawing/2010/main"/>
              </a:ext>
            </a:extLst>
          </a:blip>
          <a:srcRect b="13293"/>
          <a:stretch/>
        </p:blipFill>
        <p:spPr>
          <a:xfrm>
            <a:off x="2790825" y="2060832"/>
            <a:ext cx="6610350" cy="38827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Quicksand"/>
                <a:ea typeface="Quicksand"/>
                <a:cs typeface="Quicksand"/>
                <a:sym typeface="Quicksand"/>
              </a:rPr>
              <a:t>1. COURSE LOGISTICS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Website, schedule, grading and evaluation criteria.</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Course textbook, lecture format, etc.</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INTERESTING USE CASES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Frivolous, academic, and practically useful.</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A recent failure, and societal concerns.</a:t>
            </a:r>
            <a:endParaRPr/>
          </a:p>
          <a:p>
            <a:pPr marL="0" marR="0" lvl="0" indent="0" algn="l" rtl="0">
              <a:spcBef>
                <a:spcPts val="0"/>
              </a:spcBef>
              <a:spcAft>
                <a:spcPts val="0"/>
              </a:spcAft>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3. QUICK INTRODUCTION</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What is a neural network?</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How does it work? </a:t>
            </a:r>
            <a:endParaRPr/>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3" name="Picture 2">
            <a:extLst>
              <a:ext uri="{FF2B5EF4-FFF2-40B4-BE49-F238E27FC236}">
                <a16:creationId xmlns:a16="http://schemas.microsoft.com/office/drawing/2014/main" id="{971D432F-C2F4-C4B3-2343-50A9C2E010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391004">
            <a:off x="6562674" y="1419035"/>
            <a:ext cx="4309522" cy="49935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E2C4893-F5C6-3691-9B1F-31633E1B8C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875" y="0"/>
            <a:ext cx="582283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5" name="Picture 4">
            <a:extLst>
              <a:ext uri="{FF2B5EF4-FFF2-40B4-BE49-F238E27FC236}">
                <a16:creationId xmlns:a16="http://schemas.microsoft.com/office/drawing/2014/main" id="{71DF2D29-C906-4F20-5A8A-0C5FE6E94C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263" y="293716"/>
            <a:ext cx="4584432" cy="59271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4"/>
          <a:stretch>
            <a:fillRect/>
          </a:stretch>
        </p:blipFill>
        <p:spPr>
          <a:xfrm>
            <a:off x="5574185" y="1646202"/>
            <a:ext cx="6286500" cy="4038600"/>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420684"/>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pic>
        <p:nvPicPr>
          <p:cNvPr id="13" name="Picture 12">
            <a:extLst>
              <a:ext uri="{FF2B5EF4-FFF2-40B4-BE49-F238E27FC236}">
                <a16:creationId xmlns:a16="http://schemas.microsoft.com/office/drawing/2014/main" id="{35D04DC1-3839-EE2E-D715-1620A45A03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5736" y="1522144"/>
            <a:ext cx="5908964" cy="2496929"/>
          </a:xfrm>
          <a:prstGeom prst="rect">
            <a:avLst/>
          </a:prstGeom>
        </p:spPr>
      </p:pic>
      <p:cxnSp>
        <p:nvCxnSpPr>
          <p:cNvPr id="15" name="Straight Arrow Connector 14">
            <a:extLst>
              <a:ext uri="{FF2B5EF4-FFF2-40B4-BE49-F238E27FC236}">
                <a16:creationId xmlns:a16="http://schemas.microsoft.com/office/drawing/2014/main" id="{79D2714D-BDF2-FA5B-AABD-4FA2F2A7F415}"/>
              </a:ext>
            </a:extLst>
          </p:cNvPr>
          <p:cNvCxnSpPr/>
          <p:nvPr/>
        </p:nvCxnSpPr>
        <p:spPr>
          <a:xfrm>
            <a:off x="2731325" y="2356756"/>
            <a:ext cx="129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A2DD2D0-2B5C-A059-B1D5-5103834C19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4437" y="5047794"/>
            <a:ext cx="5908965" cy="1549462"/>
          </a:xfrm>
          <a:prstGeom prst="rect">
            <a:avLst/>
          </a:prstGeom>
        </p:spPr>
      </p:pic>
      <p:pic>
        <p:nvPicPr>
          <p:cNvPr id="17" name="Picture 16">
            <a:extLst>
              <a:ext uri="{FF2B5EF4-FFF2-40B4-BE49-F238E27FC236}">
                <a16:creationId xmlns:a16="http://schemas.microsoft.com/office/drawing/2014/main" id="{085ADF26-D3FB-8298-ACAC-645129A7C5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6201" y="4283609"/>
            <a:ext cx="5507186" cy="764185"/>
          </a:xfrm>
          <a:prstGeom prst="rect">
            <a:avLst/>
          </a:prstGeom>
        </p:spPr>
      </p:pic>
      <p:cxnSp>
        <p:nvCxnSpPr>
          <p:cNvPr id="18" name="Straight Arrow Connector 17">
            <a:extLst>
              <a:ext uri="{FF2B5EF4-FFF2-40B4-BE49-F238E27FC236}">
                <a16:creationId xmlns:a16="http://schemas.microsoft.com/office/drawing/2014/main" id="{7A3B6E05-FE46-CE43-2DD7-13A7618939DA}"/>
              </a:ext>
            </a:extLst>
          </p:cNvPr>
          <p:cNvCxnSpPr>
            <a:cxnSpLocks/>
          </p:cNvCxnSpPr>
          <p:nvPr/>
        </p:nvCxnSpPr>
        <p:spPr>
          <a:xfrm>
            <a:off x="2622468" y="4172690"/>
            <a:ext cx="1621969" cy="117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1D97F7-B964-2E5F-3479-596BC2395F36}"/>
              </a:ext>
            </a:extLst>
          </p:cNvPr>
          <p:cNvCxnSpPr>
            <a:cxnSpLocks/>
          </p:cNvCxnSpPr>
          <p:nvPr/>
        </p:nvCxnSpPr>
        <p:spPr>
          <a:xfrm>
            <a:off x="2633849" y="5490912"/>
            <a:ext cx="1610588" cy="6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12121"/>
                </a:solidFill>
                <a:latin typeface="Garamond"/>
                <a:ea typeface="Garamond"/>
                <a:cs typeface="Garamond"/>
                <a:sym typeface="Garamond"/>
              </a:rPr>
              <a:t>Chollet, François. (2021). </a:t>
            </a:r>
            <a:r>
              <a:rPr lang="en-US" sz="1800" i="1">
                <a:solidFill>
                  <a:srgbClr val="212121"/>
                </a:solidFill>
                <a:latin typeface="Garamond"/>
                <a:ea typeface="Garamond"/>
                <a:cs typeface="Garamond"/>
                <a:sym typeface="Garamond"/>
              </a:rPr>
              <a:t>Deep Learning with Python (2</a:t>
            </a:r>
            <a:r>
              <a:rPr lang="en-US" sz="800" i="1">
                <a:solidFill>
                  <a:srgbClr val="212121"/>
                </a:solidFill>
                <a:latin typeface="Garamond"/>
                <a:ea typeface="Garamond"/>
                <a:cs typeface="Garamond"/>
                <a:sym typeface="Garamond"/>
              </a:rPr>
              <a:t>nd </a:t>
            </a:r>
            <a:r>
              <a:rPr lang="en-US" sz="1800" i="1">
                <a:solidFill>
                  <a:srgbClr val="212121"/>
                </a:solidFill>
                <a:latin typeface="Garamond"/>
                <a:ea typeface="Garamond"/>
                <a:cs typeface="Garamond"/>
                <a:sym typeface="Garamond"/>
              </a:rPr>
              <a:t>Edition)</a:t>
            </a:r>
            <a:r>
              <a:rPr lang="en-US" sz="1800">
                <a:solidFill>
                  <a:srgbClr val="212121"/>
                </a:solidFill>
                <a:latin typeface="Garamond"/>
                <a:ea typeface="Garamond"/>
                <a:cs typeface="Garamond"/>
                <a:sym typeface="Garamond"/>
              </a:rPr>
              <a:t>. Manning Publications Co. </a:t>
            </a:r>
            <a:r>
              <a:rPr lang="en-US" sz="1800" b="1">
                <a:solidFill>
                  <a:schemeClr val="dk1"/>
                </a:solidFill>
                <a:latin typeface="Garamond"/>
                <a:ea typeface="Garamond"/>
                <a:cs typeface="Garamond"/>
                <a:sym typeface="Garamond"/>
              </a:rPr>
              <a:t>ISBN-13: 978-1617296864. </a:t>
            </a:r>
            <a:r>
              <a:rPr lang="en-US" sz="1800">
                <a:solidFill>
                  <a:srgbClr val="0000FF"/>
                </a:solidFill>
                <a:latin typeface="Garamond"/>
                <a:ea typeface="Garamond"/>
                <a:cs typeface="Garamond"/>
                <a:sym typeface="Garamond"/>
              </a:rPr>
              <a:t>https://www.manning.com/books/deep-learning-with-python- second-edition </a:t>
            </a:r>
            <a:endParaRPr sz="1800">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3">
            <a:alphaModFix/>
          </a:blip>
          <a:srcRect/>
          <a:stretch/>
        </p:blipFill>
        <p:spPr>
          <a:xfrm>
            <a:off x="4797187" y="1807786"/>
            <a:ext cx="2597623" cy="2965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pic>
        <p:nvPicPr>
          <p:cNvPr id="166" name="Google Shape;166;p8" descr="Use Google Colab for Deep Learning and Machine Learning Models"/>
          <p:cNvPicPr preferRelativeResize="0"/>
          <p:nvPr/>
        </p:nvPicPr>
        <p:blipFill rotWithShape="1">
          <a:blip r:embed="rId3">
            <a:alphaModFix/>
          </a:blip>
          <a:srcRect/>
          <a:stretch/>
        </p:blipFill>
        <p:spPr>
          <a:xfrm>
            <a:off x="8349700" y="1751910"/>
            <a:ext cx="2888129" cy="2185214"/>
          </a:xfrm>
          <a:prstGeom prst="rect">
            <a:avLst/>
          </a:prstGeom>
          <a:noFill/>
          <a:ln>
            <a:noFill/>
          </a:ln>
          <a:effectLst>
            <a:outerShdw blurRad="292100" dist="139700" dir="2700000" algn="tl" rotWithShape="0">
              <a:srgbClr val="333333">
                <a:alpha val="64705"/>
              </a:srgbClr>
            </a:outerShdw>
          </a:effectLst>
        </p:spPr>
      </p:pic>
      <p:pic>
        <p:nvPicPr>
          <p:cNvPr id="167" name="Google Shape;167;p8" descr="Python (programming language) - Wikipedia"/>
          <p:cNvPicPr preferRelativeResize="0"/>
          <p:nvPr/>
        </p:nvPicPr>
        <p:blipFill rotWithShape="1">
          <a:blip r:embed="rId4">
            <a:alphaModFix/>
          </a:blip>
          <a:srcRect/>
          <a:stretch/>
        </p:blipFill>
        <p:spPr>
          <a:xfrm>
            <a:off x="1688398" y="4165886"/>
            <a:ext cx="1701321" cy="1701321"/>
          </a:xfrm>
          <a:prstGeom prst="rect">
            <a:avLst/>
          </a:prstGeom>
          <a:noFill/>
          <a:ln>
            <a:noFill/>
          </a:ln>
        </p:spPr>
      </p:pic>
      <p:pic>
        <p:nvPicPr>
          <p:cNvPr id="168" name="Google Shape;168;p8" descr="keras tensorflow python - Cheap Online Shopping -"/>
          <p:cNvPicPr preferRelativeResize="0"/>
          <p:nvPr/>
        </p:nvPicPr>
        <p:blipFill rotWithShape="1">
          <a:blip r:embed="rId5">
            <a:alphaModFix/>
          </a:blip>
          <a:srcRect/>
          <a:stretch/>
        </p:blipFill>
        <p:spPr>
          <a:xfrm>
            <a:off x="4361877" y="3639233"/>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6">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sp>
        <p:nvSpPr>
          <p:cNvPr id="2" name="Google Shape;165;p8">
            <a:extLst>
              <a:ext uri="{FF2B5EF4-FFF2-40B4-BE49-F238E27FC236}">
                <a16:creationId xmlns:a16="http://schemas.microsoft.com/office/drawing/2014/main" id="{A76C332D-7021-DDD3-3BC9-BFC14D4C71E9}"/>
              </a:ext>
            </a:extLst>
          </p:cNvPr>
          <p:cNvSpPr txBox="1"/>
          <p:nvPr/>
        </p:nvSpPr>
        <p:spPr>
          <a:xfrm>
            <a:off x="738413" y="1922338"/>
            <a:ext cx="6279904"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Quicksand"/>
                <a:ea typeface="Quicksand"/>
                <a:cs typeface="Quicksand"/>
                <a:sym typeface="Quicksand"/>
              </a:rPr>
              <a:t>SOFTWARE CONFIGURATION</a:t>
            </a:r>
            <a:endParaRPr dirty="0"/>
          </a:p>
          <a:p>
            <a:pPr marL="171450" marR="0" lvl="0" indent="-69850" algn="l" rtl="0">
              <a:spcBef>
                <a:spcPts val="0"/>
              </a:spcBef>
              <a:spcAft>
                <a:spcPts val="0"/>
              </a:spcAft>
              <a:buClr>
                <a:schemeClr val="dk1"/>
              </a:buClr>
              <a:buSzPts val="1600"/>
              <a:buFont typeface="Arial"/>
              <a:buNone/>
            </a:pPr>
            <a:endParaRPr sz="16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7">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should have setup a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account already.</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Keras and Tensorflow</a:t>
            </a:r>
            <a:endParaRPr sz="5400">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Tensorflow</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Keras</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a:p>
        </p:txBody>
      </p:sp>
      <p:pic>
        <p:nvPicPr>
          <p:cNvPr id="517" name="Google Shape;517;p32" descr="Top 3 Ways to Write Your Tensorflow Code - Analytics Vidhya"/>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17321" y="4969267"/>
            <a:ext cx="4357357" cy="1575352"/>
          </a:xfrm>
          <a:prstGeom prst="rect">
            <a:avLst/>
          </a:prstGeom>
          <a:noFill/>
          <a:ln>
            <a:noFill/>
          </a:ln>
        </p:spPr>
      </p:pic>
    </p:spTree>
    <p:extLst>
      <p:ext uri="{BB962C8B-B14F-4D97-AF65-F5344CB8AC3E}">
        <p14:creationId xmlns:p14="http://schemas.microsoft.com/office/powerpoint/2010/main" val="82410490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1075</Words>
  <Application>Microsoft Macintosh PowerPoint</Application>
  <PresentationFormat>Widescreen</PresentationFormat>
  <Paragraphs>133</Paragraphs>
  <Slides>37</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Economica</vt:lpstr>
      <vt:lpstr>Calibri</vt:lpstr>
      <vt:lpstr>Quicksand</vt:lpstr>
      <vt:lpstr>Garamond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14</cp:revision>
  <dcterms:created xsi:type="dcterms:W3CDTF">2019-12-28T13:51:56Z</dcterms:created>
  <dcterms:modified xsi:type="dcterms:W3CDTF">2025-03-16T19:24:43Z</dcterms:modified>
</cp:coreProperties>
</file>